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ko-KR"/>
    </a:defPPr>
    <a:lvl1pPr marL="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>
      <p:cViewPr varScale="1">
        <p:scale>
          <a:sx n="18" d="100"/>
          <a:sy n="18" d="100"/>
        </p:scale>
        <p:origin x="228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CB4E-6FA7-43A9-8C9F-DD0C6E95B116}" type="datetimeFigureOut">
              <a:rPr lang="ko-KR" altLang="en-US" smtClean="0"/>
              <a:t>2020-04-21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92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0CB4E-6FA7-43A9-8C9F-DD0C6E95B116}" type="datetimeFigureOut">
              <a:rPr lang="ko-KR" altLang="en-US" smtClean="0"/>
              <a:t>2020-04-21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79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3027487" rtl="0" eaLnBrk="1" latinLnBrk="1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1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모서리가 둥근 직사각형 8"/>
          <p:cNvSpPr/>
          <p:nvPr/>
        </p:nvSpPr>
        <p:spPr>
          <a:xfrm>
            <a:off x="2755488" y="2849409"/>
            <a:ext cx="24841200" cy="3276600"/>
          </a:xfrm>
          <a:prstGeom prst="round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mtClean="0">
                <a:ln w="28575">
                  <a:noFill/>
                  <a:prstDash val="dash"/>
                </a:ln>
                <a:solidFill>
                  <a:srgbClr val="00B0F0"/>
                </a:solidFill>
              </a:rPr>
              <a:t>CMOS Image Sensors Based on Variable Frame Rate</a:t>
            </a:r>
            <a:endParaRPr lang="ko-KR" altLang="en-US" dirty="0">
              <a:ln w="28575">
                <a:noFill/>
                <a:prstDash val="dash"/>
              </a:ln>
              <a:solidFill>
                <a:srgbClr val="00B0F0"/>
              </a:solidFill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3238088" y="5644743"/>
            <a:ext cx="24358600" cy="2806700"/>
          </a:xfrm>
          <a:prstGeom prst="round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김상환</a:t>
            </a:r>
            <a:r>
              <a:rPr lang="en-US" altLang="ko-KR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, </a:t>
            </a:r>
            <a:r>
              <a:rPr lang="ko-KR" altLang="en-US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신장규</a:t>
            </a:r>
            <a:r>
              <a:rPr lang="en-US" altLang="ko-KR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*</a:t>
            </a:r>
          </a:p>
          <a:p>
            <a:pPr algn="ctr"/>
            <a:r>
              <a:rPr lang="ko-KR" altLang="en-US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경북대학교 전자공학부</a:t>
            </a:r>
            <a:endParaRPr lang="en-US" altLang="ko-KR" dirty="0" smtClean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/>
            <a:r>
              <a:rPr lang="en-US" altLang="ko-KR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*jkshin@ee.knu.ac.kr</a:t>
            </a:r>
            <a:endParaRPr lang="ko-KR" altLang="en-US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sp>
        <p:nvSpPr>
          <p:cNvPr id="18" name="Text Box 31"/>
          <p:cNvSpPr txBox="1">
            <a:spLocks noChangeArrowheads="1"/>
          </p:cNvSpPr>
          <p:nvPr/>
        </p:nvSpPr>
        <p:spPr bwMode="auto">
          <a:xfrm>
            <a:off x="1834870" y="9467902"/>
            <a:ext cx="12312650" cy="90805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16" tIns="45708" rIns="91416" bIns="45708">
            <a:spAutoFit/>
          </a:bodyPr>
          <a:lstStyle/>
          <a:p>
            <a:pPr algn="ctr" defTabSz="4570823" eaLnBrk="1" latinLnBrk="1" hangingPunct="1">
              <a:spcBef>
                <a:spcPct val="50000"/>
              </a:spcBef>
              <a:defRPr/>
            </a:pPr>
            <a:r>
              <a:rPr lang="en-US" altLang="ko-KR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Proposed image sensor</a:t>
            </a:r>
          </a:p>
        </p:txBody>
      </p:sp>
      <p:sp>
        <p:nvSpPr>
          <p:cNvPr id="19" name="Text Box 53"/>
          <p:cNvSpPr txBox="1">
            <a:spLocks noChangeArrowheads="1"/>
          </p:cNvSpPr>
          <p:nvPr/>
        </p:nvSpPr>
        <p:spPr bwMode="auto">
          <a:xfrm>
            <a:off x="1730095" y="10815504"/>
            <a:ext cx="12443056" cy="8642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6" tIns="45708" rIns="91416" bIns="45708">
            <a:spAutoFit/>
          </a:bodyPr>
          <a:lstStyle>
            <a:lvl1pPr defTabSz="4572000" latinLnBrk="1">
              <a:spcBef>
                <a:spcPct val="20000"/>
              </a:spcBef>
              <a:buChar char="•"/>
              <a:defRPr kumimoji="1" sz="16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4572000" latinLnBrk="1">
              <a:spcBef>
                <a:spcPct val="20000"/>
              </a:spcBef>
              <a:buChar char="–"/>
              <a:defRPr kumimoji="1" sz="14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4572000" latinLnBrk="1">
              <a:spcBef>
                <a:spcPct val="20000"/>
              </a:spcBef>
              <a:buChar char="•"/>
              <a:defRPr kumimoji="1" sz="1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4572000" latinLnBrk="1">
              <a:spcBef>
                <a:spcPct val="20000"/>
              </a:spcBef>
              <a:buChar char="–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4572000" latinLnBrk="1">
              <a:spcBef>
                <a:spcPct val="20000"/>
              </a:spcBef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457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457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457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457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marL="457200" indent="-457200" algn="just" defTabSz="917575" eaLnBrk="1" hangingPunct="1">
              <a:spcAft>
                <a:spcPct val="2000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4800" b="1" dirty="0" smtClean="0">
                <a:solidFill>
                  <a:srgbClr val="0070C0"/>
                </a:solidFill>
                <a:latin typeface="Times New Roman" pitchFamily="18" charset="0"/>
                <a:ea typeface="Arial Unicode MS" pitchFamily="50" charset="-127"/>
                <a:cs typeface="Times New Roman" pitchFamily="18" charset="0"/>
                <a:sym typeface="Wingdings"/>
              </a:rPr>
              <a:t> </a:t>
            </a:r>
            <a:r>
              <a:rPr lang="en-US" altLang="ko-KR" sz="4800" b="1" dirty="0">
                <a:solidFill>
                  <a:srgbClr val="0070C0"/>
                </a:solidFill>
                <a:latin typeface="Times New Roman" panose="02020603050405020304" pitchFamily="18" charset="0"/>
                <a:sym typeface="Wingdings"/>
              </a:rPr>
              <a:t>The proposed image sensor</a:t>
            </a:r>
            <a:endParaRPr lang="en-US" altLang="ko-KR" sz="4400" b="1" dirty="0">
              <a:solidFill>
                <a:srgbClr val="0070C0"/>
              </a:solidFill>
              <a:latin typeface="Times New Roman" panose="02020603050405020304" pitchFamily="18" charset="0"/>
              <a:sym typeface="Wingdings"/>
            </a:endParaRPr>
          </a:p>
          <a:p>
            <a:pPr marL="571500" indent="-571500" algn="just" defTabSz="917575" eaLnBrk="1" hangingPunct="1">
              <a:spcAft>
                <a:spcPct val="20000"/>
              </a:spcAft>
              <a:defRPr/>
            </a:pPr>
            <a:r>
              <a:rPr lang="en-US" altLang="ko-KR" sz="4400" b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sym typeface="Wingdings"/>
              </a:rPr>
              <a:t>CMOS </a:t>
            </a:r>
            <a:r>
              <a:rPr lang="ko-KR" altLang="en-US" sz="4400" b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sym typeface="Wingdings"/>
              </a:rPr>
              <a:t>이미지 센서의 파워소모를 줄이기 위해 추가의 바이어스 회로를 통해서 센서의 프레임 레이트를 가변이 가능한 이미지 센서</a:t>
            </a:r>
            <a:endParaRPr lang="en-US" altLang="ko-KR" sz="4400" b="1" dirty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  <a:sym typeface="Wingdings"/>
            </a:endParaRPr>
          </a:p>
          <a:p>
            <a:pPr marL="571500" indent="-571500" algn="just" defTabSz="917575" eaLnBrk="1" hangingPunct="1">
              <a:spcAft>
                <a:spcPct val="20000"/>
              </a:spcAft>
              <a:defRPr/>
            </a:pPr>
            <a:r>
              <a:rPr lang="ko-KR" altLang="en-US" sz="4400" b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sym typeface="Wingdings"/>
              </a:rPr>
              <a:t>추가된 바이어스 회로는 스위치로 간단하게 동작</a:t>
            </a:r>
            <a:endParaRPr lang="en-US" altLang="ko-KR" sz="4400" b="1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  <a:sym typeface="Wingdings"/>
            </a:endParaRPr>
          </a:p>
          <a:p>
            <a:pPr marL="571500" indent="-571500" algn="just" defTabSz="917575" eaLnBrk="1" hangingPunct="1">
              <a:spcAft>
                <a:spcPct val="20000"/>
              </a:spcAft>
              <a:defRPr/>
            </a:pPr>
            <a:endParaRPr lang="en-US" altLang="ko-KR" sz="4400" smtClean="0">
              <a:solidFill>
                <a:srgbClr val="000000"/>
              </a:solidFill>
              <a:latin typeface="Times New Roman" panose="02020603050405020304" pitchFamily="18" charset="0"/>
              <a:sym typeface="Wingdings"/>
            </a:endParaRPr>
          </a:p>
          <a:p>
            <a:pPr marL="571500" indent="-571500" algn="just" defTabSz="917575" eaLnBrk="1" hangingPunct="1">
              <a:spcAft>
                <a:spcPct val="2000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4800" b="1" smtClean="0">
                <a:solidFill>
                  <a:srgbClr val="0070C0"/>
                </a:solidFill>
                <a:latin typeface="Times New Roman" panose="02020603050405020304" pitchFamily="18" charset="0"/>
                <a:sym typeface="Wingdings"/>
              </a:rPr>
              <a:t>CMOS image sensor application</a:t>
            </a:r>
          </a:p>
          <a:p>
            <a:pPr marL="571500" indent="-571500" algn="just" defTabSz="917575" eaLnBrk="1" hangingPunct="1">
              <a:spcAft>
                <a:spcPct val="20000"/>
              </a:spcAft>
              <a:defRPr/>
            </a:pPr>
            <a:r>
              <a:rPr lang="en-US" altLang="ko-KR" sz="4400" b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sym typeface="Wingdings"/>
              </a:rPr>
              <a:t>CCTV, </a:t>
            </a:r>
            <a:r>
              <a:rPr lang="ko-KR" altLang="en-US" sz="4400" b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sym typeface="Wingdings"/>
              </a:rPr>
              <a:t>블랙박스</a:t>
            </a:r>
            <a:r>
              <a:rPr lang="en-US" altLang="ko-KR" sz="4400" b="1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sym typeface="Wingdings"/>
              </a:rPr>
              <a:t> </a:t>
            </a:r>
            <a:r>
              <a:rPr lang="ko-KR" altLang="en-US" sz="4400" b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sym typeface="Wingdings"/>
              </a:rPr>
              <a:t>등의 저전력 모드가 필요로 하는  카메라에 적합</a:t>
            </a:r>
            <a:endParaRPr lang="en-US" altLang="ko-KR" sz="4400" b="1" dirty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  <a:sym typeface="Wingdings"/>
            </a:endParaRPr>
          </a:p>
        </p:txBody>
      </p:sp>
      <p:sp>
        <p:nvSpPr>
          <p:cNvPr id="20" name="Text Box 31"/>
          <p:cNvSpPr txBox="1">
            <a:spLocks noChangeArrowheads="1"/>
          </p:cNvSpPr>
          <p:nvPr/>
        </p:nvSpPr>
        <p:spPr bwMode="auto">
          <a:xfrm>
            <a:off x="14972432" y="24374427"/>
            <a:ext cx="13735105" cy="90791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16" tIns="45708" rIns="91416" bIns="45708">
            <a:spAutoFit/>
          </a:bodyPr>
          <a:lstStyle/>
          <a:p>
            <a:pPr algn="ctr" defTabSz="4570823" eaLnBrk="1" latinLnBrk="1" hangingPunct="1">
              <a:spcBef>
                <a:spcPct val="50000"/>
              </a:spcBef>
              <a:defRPr/>
            </a:pPr>
            <a:r>
              <a:rPr lang="en-US" altLang="ko-KR" sz="5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Characteristics</a:t>
            </a:r>
            <a:endParaRPr lang="en-US" altLang="ko-KR" sz="5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4972432" y="33010791"/>
            <a:ext cx="14049889" cy="90805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16" tIns="45708" rIns="91416" bIns="45708">
            <a:spAutoFit/>
          </a:bodyPr>
          <a:lstStyle/>
          <a:p>
            <a:pPr algn="ctr" defTabSz="4570823" eaLnBrk="1" latinLnBrk="1" hangingPunct="1">
              <a:spcBef>
                <a:spcPct val="50000"/>
              </a:spcBef>
              <a:defRPr/>
            </a:pPr>
            <a:r>
              <a:rPr lang="en-US" altLang="ko-KR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Conclusion</a:t>
            </a:r>
          </a:p>
        </p:txBody>
      </p:sp>
      <p:sp>
        <p:nvSpPr>
          <p:cNvPr id="22" name="TextBox 1"/>
          <p:cNvSpPr txBox="1">
            <a:spLocks noChangeArrowheads="1"/>
          </p:cNvSpPr>
          <p:nvPr/>
        </p:nvSpPr>
        <p:spPr bwMode="auto">
          <a:xfrm>
            <a:off x="2007115" y="28017619"/>
            <a:ext cx="12672764" cy="1717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572000" latinLnBrk="1">
              <a:spcBef>
                <a:spcPct val="20000"/>
              </a:spcBef>
              <a:buChar char="•"/>
              <a:defRPr kumimoji="1" sz="16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4572000" latinLnBrk="1">
              <a:spcBef>
                <a:spcPct val="20000"/>
              </a:spcBef>
              <a:buChar char="–"/>
              <a:defRPr kumimoji="1" sz="14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4572000" latinLnBrk="1">
              <a:spcBef>
                <a:spcPct val="20000"/>
              </a:spcBef>
              <a:buChar char="•"/>
              <a:defRPr kumimoji="1" sz="1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4572000" latinLnBrk="1">
              <a:spcBef>
                <a:spcPct val="20000"/>
              </a:spcBef>
              <a:buChar char="–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4572000" latinLnBrk="1">
              <a:spcBef>
                <a:spcPct val="20000"/>
              </a:spcBef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457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457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457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457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4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그림</a:t>
            </a:r>
            <a:r>
              <a:rPr lang="en-US" altLang="ko-KR" sz="4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.1 </a:t>
            </a:r>
            <a:r>
              <a:rPr lang="ko-KR" altLang="en-US" sz="4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제안한 </a:t>
            </a:r>
            <a:r>
              <a:rPr lang="en-US" altLang="ko-KR" sz="4400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CMOS</a:t>
            </a:r>
            <a:r>
              <a:rPr lang="en-US" altLang="ko-KR" sz="44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44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이미지 센서의 블록도와 추가된 바이어스 회로의 회로도</a:t>
            </a:r>
            <a:endParaRPr lang="ko-KR" altLang="en-US" sz="4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TextBox 1"/>
          <p:cNvSpPr txBox="1">
            <a:spLocks noChangeArrowheads="1"/>
          </p:cNvSpPr>
          <p:nvPr/>
        </p:nvSpPr>
        <p:spPr bwMode="auto">
          <a:xfrm>
            <a:off x="2438519" y="38354058"/>
            <a:ext cx="11428412" cy="97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0" latinLnBrk="1">
              <a:spcBef>
                <a:spcPct val="20000"/>
              </a:spcBef>
              <a:buChar char="•"/>
              <a:defRPr kumimoji="1" sz="16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4572000" latinLnBrk="1">
              <a:spcBef>
                <a:spcPct val="20000"/>
              </a:spcBef>
              <a:buChar char="–"/>
              <a:defRPr kumimoji="1" sz="14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4572000" latinLnBrk="1">
              <a:spcBef>
                <a:spcPct val="20000"/>
              </a:spcBef>
              <a:buChar char="•"/>
              <a:defRPr kumimoji="1" sz="1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4572000" latinLnBrk="1">
              <a:spcBef>
                <a:spcPct val="20000"/>
              </a:spcBef>
              <a:buChar char="–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4572000" latinLnBrk="1">
              <a:spcBef>
                <a:spcPct val="20000"/>
              </a:spcBef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457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457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457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457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48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그림</a:t>
            </a:r>
            <a:r>
              <a:rPr lang="en-US" altLang="ko-KR" sz="48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.2 </a:t>
            </a:r>
            <a:r>
              <a:rPr lang="ko-KR" altLang="en-US" sz="48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가변 프레임 레이트의 동작 방식</a:t>
            </a:r>
            <a:endParaRPr lang="ko-KR" altLang="en-US" sz="48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24" name="표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925742"/>
              </p:ext>
            </p:extLst>
          </p:nvPr>
        </p:nvGraphicFramePr>
        <p:xfrm>
          <a:off x="15592702" y="25669702"/>
          <a:ext cx="12783195" cy="6953731"/>
        </p:xfrm>
        <a:graphic>
          <a:graphicData uri="http://schemas.openxmlformats.org/drawingml/2006/table">
            <a:tbl>
              <a:tblPr firstCol="1">
                <a:tableStyleId>{8FD4443E-F989-4FC4-A0C8-D5A2AF1F390B}</a:tableStyleId>
              </a:tblPr>
              <a:tblGrid>
                <a:gridCol w="4565503"/>
                <a:gridCol w="8217692"/>
              </a:tblGrid>
              <a:tr h="1216344">
                <a:tc>
                  <a:txBody>
                    <a:bodyPr/>
                    <a:lstStyle>
                      <a:lvl1pPr defTabSz="912813" latinLnBrk="1">
                        <a:spcBef>
                          <a:spcPct val="20000"/>
                        </a:spcBef>
                        <a:defRPr kumimoji="1" sz="145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defTabSz="912813" latinLnBrk="1">
                        <a:spcBef>
                          <a:spcPct val="20000"/>
                        </a:spcBef>
                        <a:defRPr kumimoji="1" sz="127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defTabSz="912813" latinLnBrk="1">
                        <a:spcBef>
                          <a:spcPct val="20000"/>
                        </a:spcBef>
                        <a:defRPr kumimoji="1" sz="109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defTabSz="912813" latinLnBrk="1">
                        <a:spcBef>
                          <a:spcPct val="20000"/>
                        </a:spcBef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defTabSz="912813" latinLnBrk="1">
                        <a:spcBef>
                          <a:spcPct val="20000"/>
                        </a:spcBef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284413" indent="1611313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741613" indent="1611313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198813" indent="1611313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656013" indent="1611313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2813" rtl="0" eaLnBrk="1" fontAlgn="base" latinLnBrk="1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4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</a:t>
                      </a:r>
                      <a:endParaRPr kumimoji="0" lang="ko-KR" altLang="ko-KR" sz="5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79" marR="68579" marT="0" marB="0" anchor="ctr" horzOverflow="overflow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defTabSz="912813" latinLnBrk="1">
                        <a:spcBef>
                          <a:spcPct val="20000"/>
                        </a:spcBef>
                        <a:defRPr kumimoji="1" sz="145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defTabSz="912813" latinLnBrk="1">
                        <a:spcBef>
                          <a:spcPct val="20000"/>
                        </a:spcBef>
                        <a:defRPr kumimoji="1" sz="127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defTabSz="912813" latinLnBrk="1">
                        <a:spcBef>
                          <a:spcPct val="20000"/>
                        </a:spcBef>
                        <a:defRPr kumimoji="1" sz="109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defTabSz="912813" latinLnBrk="1">
                        <a:spcBef>
                          <a:spcPct val="20000"/>
                        </a:spcBef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defTabSz="912813" latinLnBrk="1">
                        <a:spcBef>
                          <a:spcPct val="20000"/>
                        </a:spcBef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284413" indent="1611313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741613" indent="1611313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198813" indent="1611313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656013" indent="1611313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en-US" altLang="ko-KR" sz="4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CMOS 0.35</a:t>
                      </a:r>
                      <a:r>
                        <a:rPr kumimoji="0" lang="en-US" altLang="ko-KR" sz="4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𝜇</a:t>
                      </a:r>
                      <a:r>
                        <a:rPr kumimoji="1" lang="en-US" altLang="ko-KR" sz="4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m</a:t>
                      </a:r>
                      <a:endParaRPr kumimoji="1" lang="ko-KR" altLang="ko-KR" sz="6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79" marR="68579" marT="0" marB="0" anchor="ctr" horzOverflow="overflow">
                    <a:solidFill>
                      <a:srgbClr val="00B0F0"/>
                    </a:solidFill>
                  </a:tcPr>
                </a:tc>
              </a:tr>
              <a:tr h="1216344">
                <a:tc>
                  <a:txBody>
                    <a:bodyPr/>
                    <a:lstStyle>
                      <a:lvl1pPr defTabSz="912813" latinLnBrk="1">
                        <a:spcBef>
                          <a:spcPct val="20000"/>
                        </a:spcBef>
                        <a:defRPr kumimoji="1" sz="145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defTabSz="912813" latinLnBrk="1">
                        <a:spcBef>
                          <a:spcPct val="20000"/>
                        </a:spcBef>
                        <a:defRPr kumimoji="1" sz="127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defTabSz="912813" latinLnBrk="1">
                        <a:spcBef>
                          <a:spcPct val="20000"/>
                        </a:spcBef>
                        <a:defRPr kumimoji="1" sz="109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defTabSz="912813" latinLnBrk="1">
                        <a:spcBef>
                          <a:spcPct val="20000"/>
                        </a:spcBef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defTabSz="912813" latinLnBrk="1">
                        <a:spcBef>
                          <a:spcPct val="20000"/>
                        </a:spcBef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284413" indent="1611313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741613" indent="1611313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198813" indent="1611313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656013" indent="1611313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2813" rtl="0" eaLnBrk="1" fontAlgn="base" latinLnBrk="1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4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Pixel size</a:t>
                      </a:r>
                      <a:endParaRPr kumimoji="0" lang="ko-KR" altLang="ko-KR" sz="5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79" marR="68579" marT="0" marB="0" anchor="ctr" horzOverflow="overflow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defTabSz="912813" latinLnBrk="1">
                        <a:spcBef>
                          <a:spcPct val="20000"/>
                        </a:spcBef>
                        <a:defRPr kumimoji="1" sz="145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defTabSz="912813" latinLnBrk="1">
                        <a:spcBef>
                          <a:spcPct val="20000"/>
                        </a:spcBef>
                        <a:defRPr kumimoji="1" sz="127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defTabSz="912813" latinLnBrk="1">
                        <a:spcBef>
                          <a:spcPct val="20000"/>
                        </a:spcBef>
                        <a:defRPr kumimoji="1" sz="109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defTabSz="912813" latinLnBrk="1">
                        <a:spcBef>
                          <a:spcPct val="20000"/>
                        </a:spcBef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defTabSz="912813" latinLnBrk="1">
                        <a:spcBef>
                          <a:spcPct val="20000"/>
                        </a:spcBef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284413" indent="1611313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741613" indent="1611313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198813" indent="1611313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656013" indent="1611313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2813" rtl="0" eaLnBrk="1" fontAlgn="base" latinLnBrk="1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4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r>
                        <a:rPr kumimoji="0" lang="en-US" sz="4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𝜇</a:t>
                      </a:r>
                      <a:r>
                        <a:rPr kumimoji="0" lang="en-US" altLang="ko-KR" sz="4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 × 8 </a:t>
                      </a:r>
                      <a:r>
                        <a:rPr kumimoji="0" lang="en-US" sz="4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𝜇</a:t>
                      </a:r>
                      <a:r>
                        <a:rPr kumimoji="0" lang="en-US" altLang="ko-KR" sz="4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kumimoji="0" lang="ko-KR" altLang="ko-KR" sz="4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79" marR="68579" marT="0" marB="0" anchor="ctr" horzOverflow="overflow">
                    <a:solidFill>
                      <a:srgbClr val="00B0F0"/>
                    </a:solidFill>
                  </a:tcPr>
                </a:tc>
              </a:tr>
              <a:tr h="1216344">
                <a:tc>
                  <a:txBody>
                    <a:bodyPr/>
                    <a:lstStyle>
                      <a:lvl1pPr defTabSz="912813" latinLnBrk="1">
                        <a:spcBef>
                          <a:spcPct val="20000"/>
                        </a:spcBef>
                        <a:defRPr kumimoji="1" sz="145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defTabSz="912813" latinLnBrk="1">
                        <a:spcBef>
                          <a:spcPct val="20000"/>
                        </a:spcBef>
                        <a:defRPr kumimoji="1" sz="127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defTabSz="912813" latinLnBrk="1">
                        <a:spcBef>
                          <a:spcPct val="20000"/>
                        </a:spcBef>
                        <a:defRPr kumimoji="1" sz="109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defTabSz="912813" latinLnBrk="1">
                        <a:spcBef>
                          <a:spcPct val="20000"/>
                        </a:spcBef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defTabSz="912813" latinLnBrk="1">
                        <a:spcBef>
                          <a:spcPct val="20000"/>
                        </a:spcBef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284413" indent="1611313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741613" indent="1611313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198813" indent="1611313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656013" indent="1611313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2813" rtl="0" eaLnBrk="1" fontAlgn="base" latinLnBrk="1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4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Resolution</a:t>
                      </a:r>
                      <a:endParaRPr kumimoji="0" lang="ko-KR" altLang="ko-KR" sz="5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79" marR="68579" marT="0" marB="0" anchor="ctr" horzOverflow="overflow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defTabSz="912813" latinLnBrk="1">
                        <a:spcBef>
                          <a:spcPct val="20000"/>
                        </a:spcBef>
                        <a:defRPr kumimoji="1" sz="145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defTabSz="912813" latinLnBrk="1">
                        <a:spcBef>
                          <a:spcPct val="20000"/>
                        </a:spcBef>
                        <a:defRPr kumimoji="1" sz="127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defTabSz="912813" latinLnBrk="1">
                        <a:spcBef>
                          <a:spcPct val="20000"/>
                        </a:spcBef>
                        <a:defRPr kumimoji="1" sz="109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defTabSz="912813" latinLnBrk="1">
                        <a:spcBef>
                          <a:spcPct val="20000"/>
                        </a:spcBef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defTabSz="912813" latinLnBrk="1">
                        <a:spcBef>
                          <a:spcPct val="20000"/>
                        </a:spcBef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284413" indent="1611313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741613" indent="1611313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198813" indent="1611313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656013" indent="1611313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2813" rtl="0" eaLnBrk="1" fontAlgn="base" latinLnBrk="1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4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 × 210</a:t>
                      </a:r>
                      <a:endParaRPr kumimoji="0" lang="ko-KR" altLang="ko-KR" sz="4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79" marR="68579" marT="0" marB="0" anchor="ctr" horzOverflow="overflow">
                    <a:solidFill>
                      <a:srgbClr val="00B0F0"/>
                    </a:solidFill>
                  </a:tcPr>
                </a:tc>
              </a:tr>
              <a:tr h="1216344">
                <a:tc>
                  <a:txBody>
                    <a:bodyPr/>
                    <a:lstStyle>
                      <a:lvl1pPr defTabSz="912813" latinLnBrk="1">
                        <a:spcBef>
                          <a:spcPct val="20000"/>
                        </a:spcBef>
                        <a:defRPr kumimoji="1" sz="145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defTabSz="912813" latinLnBrk="1">
                        <a:spcBef>
                          <a:spcPct val="20000"/>
                        </a:spcBef>
                        <a:defRPr kumimoji="1" sz="127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defTabSz="912813" latinLnBrk="1">
                        <a:spcBef>
                          <a:spcPct val="20000"/>
                        </a:spcBef>
                        <a:defRPr kumimoji="1" sz="109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defTabSz="912813" latinLnBrk="1">
                        <a:spcBef>
                          <a:spcPct val="20000"/>
                        </a:spcBef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defTabSz="912813" latinLnBrk="1">
                        <a:spcBef>
                          <a:spcPct val="20000"/>
                        </a:spcBef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284413" indent="1611313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741613" indent="1611313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198813" indent="1611313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656013" indent="1611313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2813" rtl="0" eaLnBrk="1" fontAlgn="base" latinLnBrk="1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4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Supply voltage</a:t>
                      </a:r>
                      <a:endParaRPr kumimoji="0" lang="ko-KR" altLang="ko-KR" sz="5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79" marR="68579" marT="0" marB="0" anchor="ctr" horzOverflow="overflow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defTabSz="912813" latinLnBrk="1">
                        <a:spcBef>
                          <a:spcPct val="20000"/>
                        </a:spcBef>
                        <a:defRPr kumimoji="1" sz="145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defTabSz="912813" latinLnBrk="1">
                        <a:spcBef>
                          <a:spcPct val="20000"/>
                        </a:spcBef>
                        <a:defRPr kumimoji="1" sz="127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defTabSz="912813" latinLnBrk="1">
                        <a:spcBef>
                          <a:spcPct val="20000"/>
                        </a:spcBef>
                        <a:defRPr kumimoji="1" sz="109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defTabSz="912813" latinLnBrk="1">
                        <a:spcBef>
                          <a:spcPct val="20000"/>
                        </a:spcBef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defTabSz="912813" latinLnBrk="1">
                        <a:spcBef>
                          <a:spcPct val="20000"/>
                        </a:spcBef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284413" indent="1611313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741613" indent="1611313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198813" indent="1611313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656013" indent="1611313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2813" rtl="0" eaLnBrk="1" fontAlgn="base" latinLnBrk="1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4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 for analog and digital</a:t>
                      </a:r>
                      <a:endParaRPr kumimoji="0" lang="ko-KR" altLang="ko-KR" sz="4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79" marR="68579" marT="0" marB="0" anchor="ctr" horzOverflow="overflow">
                    <a:solidFill>
                      <a:srgbClr val="00B0F0"/>
                    </a:solidFill>
                  </a:tcPr>
                </a:tc>
              </a:tr>
              <a:tr h="2088355">
                <a:tc>
                  <a:txBody>
                    <a:bodyPr/>
                    <a:lstStyle>
                      <a:lvl1pPr defTabSz="912813" latinLnBrk="1">
                        <a:spcBef>
                          <a:spcPct val="20000"/>
                        </a:spcBef>
                        <a:defRPr kumimoji="1" sz="145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defTabSz="912813" latinLnBrk="1">
                        <a:spcBef>
                          <a:spcPct val="20000"/>
                        </a:spcBef>
                        <a:defRPr kumimoji="1" sz="127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defTabSz="912813" latinLnBrk="1">
                        <a:spcBef>
                          <a:spcPct val="20000"/>
                        </a:spcBef>
                        <a:defRPr kumimoji="1" sz="109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defTabSz="912813" latinLnBrk="1">
                        <a:spcBef>
                          <a:spcPct val="20000"/>
                        </a:spcBef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defTabSz="912813" latinLnBrk="1">
                        <a:spcBef>
                          <a:spcPct val="20000"/>
                        </a:spcBef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284413" indent="1611313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741613" indent="1611313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198813" indent="1611313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656013" indent="1611313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2813" rtl="0" eaLnBrk="1" fontAlgn="base" latinLnBrk="1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4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Power consumption</a:t>
                      </a:r>
                      <a:endParaRPr kumimoji="0" lang="ko-KR" altLang="ko-KR" sz="4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79" marR="68579" marT="0" marB="0" anchor="ctr" horzOverflow="overflow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defTabSz="912813" latinLnBrk="1">
                        <a:spcBef>
                          <a:spcPct val="20000"/>
                        </a:spcBef>
                        <a:defRPr kumimoji="1" sz="145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defTabSz="912813" latinLnBrk="1">
                        <a:spcBef>
                          <a:spcPct val="20000"/>
                        </a:spcBef>
                        <a:defRPr kumimoji="1" sz="127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defTabSz="912813" latinLnBrk="1">
                        <a:spcBef>
                          <a:spcPct val="20000"/>
                        </a:spcBef>
                        <a:defRPr kumimoji="1" sz="109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defTabSz="912813" latinLnBrk="1">
                        <a:spcBef>
                          <a:spcPct val="20000"/>
                        </a:spcBef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defTabSz="912813" latinLnBrk="1">
                        <a:spcBef>
                          <a:spcPct val="20000"/>
                        </a:spcBef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284413" indent="1611313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741613" indent="1611313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198813" indent="1611313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656013" indent="1611313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2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6.564</a:t>
                      </a:r>
                      <a:r>
                        <a:rPr lang="en-US" altLang="ko-KR" sz="44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~ </a:t>
                      </a:r>
                      <a:r>
                        <a:rPr lang="en-US" altLang="ko-KR" sz="4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11.388mW</a:t>
                      </a:r>
                      <a:endParaRPr lang="ko-KR" altLang="en-US" sz="4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9" marR="68579" marT="0" marB="0" anchor="ctr" horzOverflow="overflow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25" name="TextBox 91"/>
          <p:cNvSpPr txBox="1">
            <a:spLocks noChangeArrowheads="1"/>
          </p:cNvSpPr>
          <p:nvPr/>
        </p:nvSpPr>
        <p:spPr bwMode="auto">
          <a:xfrm>
            <a:off x="14972432" y="34042303"/>
            <a:ext cx="13871814" cy="659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71500" indent="-571500" defTabSz="917575" latinLnBrk="1">
              <a:spcBef>
                <a:spcPct val="20000"/>
              </a:spcBef>
              <a:buChar char="•"/>
              <a:defRPr kumimoji="1" sz="16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917575" latinLnBrk="1">
              <a:spcBef>
                <a:spcPct val="20000"/>
              </a:spcBef>
              <a:buChar char="–"/>
              <a:defRPr kumimoji="1" sz="14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917575" latinLnBrk="1">
              <a:spcBef>
                <a:spcPct val="20000"/>
              </a:spcBef>
              <a:buChar char="•"/>
              <a:defRPr kumimoji="1" sz="1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917575" latinLnBrk="1">
              <a:spcBef>
                <a:spcPct val="20000"/>
              </a:spcBef>
              <a:buChar char="–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917575" latinLnBrk="1">
              <a:spcBef>
                <a:spcPct val="20000"/>
              </a:spcBef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917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ct val="20000"/>
              </a:spcAft>
            </a:pPr>
            <a:r>
              <a:rPr lang="ko-KR" altLang="en-US" sz="4800" b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프레임 레이트를 조절하여 </a:t>
            </a:r>
            <a:r>
              <a:rPr lang="en-US" altLang="ko-KR" sz="4800" b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CMOS </a:t>
            </a:r>
            <a:r>
              <a:rPr lang="ko-KR" altLang="en-US" sz="4800" b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이미지 센서의 소비 전력을 감소시키는 구조 제안</a:t>
            </a:r>
            <a:endParaRPr lang="en-US" altLang="ko-KR" sz="4800" b="1" dirty="0" smtClean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just" eaLnBrk="1" hangingPunct="1">
              <a:spcBef>
                <a:spcPct val="0"/>
              </a:spcBef>
              <a:spcAft>
                <a:spcPct val="20000"/>
              </a:spcAft>
            </a:pPr>
            <a:r>
              <a:rPr lang="ko-KR" altLang="en-US" sz="4800" b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추가된 바이어스 회로를 통해 프레임 레이트를 조절 가능</a:t>
            </a:r>
            <a:endParaRPr lang="en-US" altLang="ko-KR" sz="4800" b="1" dirty="0" smtClean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just" eaLnBrk="1" hangingPunct="1">
              <a:spcBef>
                <a:spcPct val="0"/>
              </a:spcBef>
              <a:spcAft>
                <a:spcPct val="20000"/>
              </a:spcAft>
            </a:pPr>
            <a:r>
              <a:rPr lang="ko-KR" altLang="en-US" sz="4800" b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전력 소모를 최대 </a:t>
            </a:r>
            <a:r>
              <a:rPr lang="en-US" altLang="ko-KR" sz="4800" b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42% </a:t>
            </a:r>
            <a:r>
              <a:rPr lang="ko-KR" altLang="en-US" sz="4800" b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감소 가능</a:t>
            </a:r>
            <a:endParaRPr lang="en-US" altLang="ko-KR" sz="4800" b="1" dirty="0" smtClean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just" eaLnBrk="1" hangingPunct="1">
              <a:spcBef>
                <a:spcPct val="0"/>
              </a:spcBef>
              <a:spcAft>
                <a:spcPct val="20000"/>
              </a:spcAft>
            </a:pPr>
            <a:r>
              <a:rPr lang="ko-KR" altLang="en-US" sz="4800" b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저전력이 요구되는 이미지 센서 시스템에 적합한 센서 구조</a:t>
            </a:r>
            <a:endParaRPr lang="en-US" altLang="ko-KR" sz="4800" b="1" dirty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just" eaLnBrk="1" hangingPunct="1">
              <a:spcBef>
                <a:spcPct val="0"/>
              </a:spcBef>
              <a:spcAft>
                <a:spcPct val="20000"/>
              </a:spcAft>
            </a:pPr>
            <a:endParaRPr lang="en-US" altLang="ko-KR" sz="4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6" name="Picture 48" descr="VF_Circuit(mono)_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1883" y="19457846"/>
            <a:ext cx="12818597" cy="8045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그림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751" y="30240073"/>
            <a:ext cx="9092558" cy="7357536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1730096" y="30920641"/>
            <a:ext cx="29124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30/30 fps</a:t>
            </a:r>
            <a:endParaRPr lang="ko-KR" alt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30096" y="33564931"/>
            <a:ext cx="29124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25/30 fps</a:t>
            </a:r>
            <a:endParaRPr lang="ko-KR" alt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730095" y="35922223"/>
            <a:ext cx="29124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5/30 fps</a:t>
            </a:r>
            <a:endParaRPr lang="ko-KR" alt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1" name="그림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09586" y="17830525"/>
            <a:ext cx="5794468" cy="4153203"/>
          </a:xfrm>
          <a:prstGeom prst="rect">
            <a:avLst/>
          </a:prstGeom>
        </p:spPr>
      </p:pic>
      <p:pic>
        <p:nvPicPr>
          <p:cNvPr id="32" name="그림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606600" y="8969598"/>
            <a:ext cx="10718212" cy="4182717"/>
          </a:xfrm>
          <a:prstGeom prst="rect">
            <a:avLst/>
          </a:prstGeom>
        </p:spPr>
      </p:pic>
      <p:pic>
        <p:nvPicPr>
          <p:cNvPr id="33" name="그림 3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565449" y="13471849"/>
            <a:ext cx="10549069" cy="4091053"/>
          </a:xfrm>
          <a:prstGeom prst="rect">
            <a:avLst/>
          </a:prstGeom>
        </p:spPr>
      </p:pic>
      <p:sp>
        <p:nvSpPr>
          <p:cNvPr id="34" name="TextBox 1"/>
          <p:cNvSpPr txBox="1">
            <a:spLocks noChangeArrowheads="1"/>
          </p:cNvSpPr>
          <p:nvPr/>
        </p:nvSpPr>
        <p:spPr bwMode="auto">
          <a:xfrm>
            <a:off x="16064576" y="22420105"/>
            <a:ext cx="12272598" cy="1637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572000" latinLnBrk="1">
              <a:spcBef>
                <a:spcPct val="20000"/>
              </a:spcBef>
              <a:buChar char="•"/>
              <a:defRPr kumimoji="1" sz="16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4572000" latinLnBrk="1">
              <a:spcBef>
                <a:spcPct val="20000"/>
              </a:spcBef>
              <a:buChar char="–"/>
              <a:defRPr kumimoji="1" sz="14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4572000" latinLnBrk="1">
              <a:spcBef>
                <a:spcPct val="20000"/>
              </a:spcBef>
              <a:buChar char="•"/>
              <a:defRPr kumimoji="1" sz="1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4572000" latinLnBrk="1">
              <a:spcBef>
                <a:spcPct val="20000"/>
              </a:spcBef>
              <a:buChar char="–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4572000" latinLnBrk="1">
              <a:spcBef>
                <a:spcPct val="20000"/>
              </a:spcBef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457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457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457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457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0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44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그림</a:t>
            </a:r>
            <a:r>
              <a:rPr lang="en-US" altLang="ko-KR" sz="44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.3 </a:t>
            </a:r>
            <a:r>
              <a:rPr lang="ko-KR" altLang="en-US" sz="44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바이어스 회로 동작에 따른 출력영상과 소비전력 비교</a:t>
            </a:r>
            <a:endParaRPr lang="ko-KR" altLang="en-US" sz="4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1277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191</TotalTime>
  <Words>163</Words>
  <Application>Microsoft Office PowerPoint</Application>
  <PresentationFormat>사용자 지정</PresentationFormat>
  <Paragraphs>33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10" baseType="lpstr">
      <vt:lpstr>Arial Unicode MS</vt:lpstr>
      <vt:lpstr>굴림</vt:lpstr>
      <vt:lpstr>맑은 고딕</vt:lpstr>
      <vt:lpstr>Arial</vt:lpstr>
      <vt:lpstr>Calibri</vt:lpstr>
      <vt:lpstr>Calibri Light</vt:lpstr>
      <vt:lpstr>Times New Roman</vt:lpstr>
      <vt:lpstr>Wingdings</vt:lpstr>
      <vt:lpstr>Office 테마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Registered User</dc:creator>
  <cp:lastModifiedBy>Kim Sang-Hwan</cp:lastModifiedBy>
  <cp:revision>19</cp:revision>
  <dcterms:created xsi:type="dcterms:W3CDTF">2018-03-08T06:02:33Z</dcterms:created>
  <dcterms:modified xsi:type="dcterms:W3CDTF">2020-04-21T07:53:13Z</dcterms:modified>
</cp:coreProperties>
</file>